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8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70" r:id="rId13"/>
    <p:sldId id="281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17" autoAdjust="0"/>
  </p:normalViewPr>
  <p:slideViewPr>
    <p:cSldViewPr>
      <p:cViewPr varScale="1">
        <p:scale>
          <a:sx n="89" d="100"/>
          <a:sy n="89" d="100"/>
        </p:scale>
        <p:origin x="62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DB866-6D14-4E45-99FE-1CD68F6AD4E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0F8A-6D6B-4248-9A32-F2407F1B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4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14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 diagrams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Arcs have been added at the agent’s choice points to represent that the maximum over that choice is taken rather than the expected value given some policy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4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although the first and third assumptions present no problems for the game of backgammon, the second is a major impediment.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the game has about 10^20 states, it would take thousands of years on today’s fastest computers to solve the Bellman equation for v⇤, and the same is true for finding q⇤.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0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MDPs is classical formalization of sequential decision making which are a mathematically idealized form of RL.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finite MDP, the sets of states, actions, and rewards (S, A, and R) all have a finite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elements.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case, the random variables Rt and St have well defined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discrete probability distributions dependent only on the preceding state and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MDPs are meant to be a straightforward framing of the problem of learning from interaction to achieve a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finite MDP, the sets of states, actions, and rewards (S, A, and R) all have a finite number of elements.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case, the random variables Rt and St have well defined discrete probability distributions dependent only on the preceding state and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03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probability of being in the next state and obtaining a reward by taking an action on the current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6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 vs Q/q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 future return under a particular policy.</a:t>
            </a:r>
          </a:p>
          <a:p>
            <a:r>
              <a:rPr lang="en-US" dirty="0"/>
              <a:t>State Value </a:t>
            </a:r>
            <a:r>
              <a:rPr lang="en-US" dirty="0" err="1"/>
              <a:t>fnc</a:t>
            </a:r>
            <a:r>
              <a:rPr lang="en-US" dirty="0"/>
              <a:t> gives the expected return for the current state under a policy.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81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Action Value </a:t>
            </a:r>
            <a:r>
              <a:rPr lang="en-US" dirty="0" err="1"/>
              <a:t>fnc</a:t>
            </a:r>
            <a:r>
              <a:rPr lang="en-US" dirty="0"/>
              <a:t> gives the expected return from state S if the agent first selects action A under and follows Pi after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58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Bellman Equation for the </a:t>
            </a:r>
            <a:r>
              <a:rPr lang="en-US" u="sng" dirty="0"/>
              <a:t>state value </a:t>
            </a:r>
            <a:r>
              <a:rPr lang="en-US" dirty="0"/>
              <a:t>function </a:t>
            </a:r>
            <a:r>
              <a:rPr lang="en-US" b="0" u="sng" dirty="0"/>
              <a:t>gives the value of the current state </a:t>
            </a:r>
            <a:r>
              <a:rPr lang="en-US" b="1" dirty="0"/>
              <a:t>as a sum over the values of all the successor states and immediate rewards 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Bellman Equation for the </a:t>
            </a:r>
            <a:r>
              <a:rPr lang="en-US" u="sng" dirty="0"/>
              <a:t>action value </a:t>
            </a:r>
            <a:r>
              <a:rPr lang="en-US" dirty="0"/>
              <a:t>function </a:t>
            </a:r>
            <a:r>
              <a:rPr lang="en-US" b="0" u="sng" dirty="0"/>
              <a:t>gives the value of a particular state-action pair </a:t>
            </a:r>
            <a:r>
              <a:rPr lang="en-US" b="1" dirty="0"/>
              <a:t>as a sum over the values of all the possible next state-action pairs and rewards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This Bellman equations </a:t>
            </a:r>
            <a:r>
              <a:rPr lang="en-US" b="1" dirty="0"/>
              <a:t>help us evaluate policies but not to find the ‘optimal’ policies</a:t>
            </a:r>
            <a:r>
              <a:rPr lang="en-US" b="0" dirty="0"/>
              <a:t>… this is done by using the </a:t>
            </a:r>
            <a:r>
              <a:rPr lang="en-US" b="0" u="sng" dirty="0"/>
              <a:t>Bellman Optimality equations </a:t>
            </a:r>
            <a:r>
              <a:rPr lang="en-US" b="0" dirty="0"/>
              <a:t>(next slide)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90F8A-6D6B-4248-9A32-F2407F1BB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6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4712" y="2196713"/>
            <a:ext cx="8154574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DD83-4798-455D-9A40-1589BE823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47477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182C0-B8E2-4F05-B569-CF13AA71E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7F16E-6109-4B5C-9FDA-FA7B3D63B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83455"/>
            <a:ext cx="2103120" cy="276999"/>
          </a:xfrm>
        </p:spPr>
        <p:txBody>
          <a:bodyPr/>
          <a:lstStyle/>
          <a:p>
            <a:fld id="{D78D236C-1F0A-47C4-8187-C3C2D05497EA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A7794-1F4B-4994-B8C0-15136768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4783455"/>
            <a:ext cx="29260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ED0FE-46E7-4A6C-BF33-EACECD09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680" y="4783455"/>
            <a:ext cx="2103120" cy="276999"/>
          </a:xfrm>
        </p:spPr>
        <p:txBody>
          <a:bodyPr/>
          <a:lstStyle/>
          <a:p>
            <a:fld id="{31A7FD69-53A5-494E-869F-E7EF0FA07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8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4" y="503825"/>
            <a:ext cx="8374551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4" y="1216356"/>
            <a:ext cx="8374551" cy="2157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5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2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eungJaeLee17/reinforcement-learning-an-introduction-chapter-3?from_action=save" TargetMode="External"/><Relationship Id="rId2" Type="http://schemas.openxmlformats.org/officeDocument/2006/relationships/hyperlink" Target="http://incompleteideas.net/book/the-book-2nd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93E9-0062-4801-A26F-D007E1BBF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185154"/>
            <a:ext cx="6858000" cy="861774"/>
          </a:xfrm>
        </p:spPr>
        <p:txBody>
          <a:bodyPr/>
          <a:lstStyle/>
          <a:p>
            <a:r>
              <a:rPr lang="en-US" sz="2800" dirty="0"/>
              <a:t>Chapter 3 </a:t>
            </a:r>
            <a:br>
              <a:rPr lang="en-US" sz="2800" dirty="0"/>
            </a:br>
            <a:r>
              <a:rPr lang="en-US" sz="2800" dirty="0"/>
              <a:t>Finite Markov Decision Processes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5EA56-7B24-4536-9BB0-32033A2B1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38550"/>
            <a:ext cx="6858000" cy="276999"/>
          </a:xfrm>
        </p:spPr>
        <p:txBody>
          <a:bodyPr/>
          <a:lstStyle/>
          <a:p>
            <a:r>
              <a:rPr lang="en-US" dirty="0"/>
              <a:t>12/9/19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E91CE-725B-4B0E-8D08-80F23D39242F}"/>
              </a:ext>
            </a:extLst>
          </p:cNvPr>
          <p:cNvSpPr txBox="1"/>
          <p:nvPr/>
        </p:nvSpPr>
        <p:spPr>
          <a:xfrm>
            <a:off x="800101" y="422643"/>
            <a:ext cx="73080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dirty="0"/>
              <a:t>Intro to Reinforcement Learning</a:t>
            </a:r>
          </a:p>
          <a:p>
            <a:pPr algn="ctr"/>
            <a:r>
              <a:rPr lang="en-US" sz="4050" dirty="0"/>
              <a:t>By Richard Sutton </a:t>
            </a:r>
          </a:p>
        </p:txBody>
      </p:sp>
    </p:spTree>
    <p:extLst>
      <p:ext uri="{BB962C8B-B14F-4D97-AF65-F5344CB8AC3E}">
        <p14:creationId xmlns:p14="http://schemas.microsoft.com/office/powerpoint/2010/main" val="270275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3490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3.3 </a:t>
            </a:r>
            <a:r>
              <a:rPr spc="-10" dirty="0"/>
              <a:t>Episodic</a:t>
            </a:r>
            <a:r>
              <a:rPr spc="-90" dirty="0"/>
              <a:t> </a:t>
            </a:r>
            <a:r>
              <a:rPr spc="-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176351"/>
            <a:ext cx="4497070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Interactions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 broken into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episodes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Episodes end in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special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terminal</a:t>
            </a:r>
            <a:r>
              <a:rPr sz="1800" i="1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8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Each episode is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independent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38800" y="1036995"/>
            <a:ext cx="1042228" cy="968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1021054"/>
            <a:ext cx="1042228" cy="984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62600" y="2074279"/>
            <a:ext cx="13546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Finished when the game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ends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1400" y="2074279"/>
            <a:ext cx="164409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Finished when the agent is out of the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maze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470F22F-90D7-4233-9EF4-6189FC675BC9}"/>
              </a:ext>
            </a:extLst>
          </p:cNvPr>
          <p:cNvSpPr txBox="1">
            <a:spLocks/>
          </p:cNvSpPr>
          <p:nvPr/>
        </p:nvSpPr>
        <p:spPr>
          <a:xfrm>
            <a:off x="492178" y="2647950"/>
            <a:ext cx="40862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5"/>
              <a:t>Return for </a:t>
            </a:r>
            <a:r>
              <a:rPr lang="en-US" kern="0" spc="-10"/>
              <a:t>Episodic</a:t>
            </a:r>
            <a:r>
              <a:rPr lang="en-US" kern="0" spc="-90"/>
              <a:t> </a:t>
            </a:r>
            <a:r>
              <a:rPr lang="en-US" kern="0" spc="-5"/>
              <a:t>Tasks</a:t>
            </a:r>
            <a:endParaRPr lang="en-US" kern="0" spc="-5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FE6B41A-B102-4A48-8C3C-94B03CECB82E}"/>
              </a:ext>
            </a:extLst>
          </p:cNvPr>
          <p:cNvSpPr txBox="1"/>
          <p:nvPr/>
        </p:nvSpPr>
        <p:spPr>
          <a:xfrm>
            <a:off x="609600" y="3181350"/>
            <a:ext cx="3499485" cy="654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Sum of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rewards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from time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step</a:t>
            </a:r>
            <a:endParaRPr sz="18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Time 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termination: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0028B480-E39A-4A0B-B3BB-F821A011BA62}"/>
              </a:ext>
            </a:extLst>
          </p:cNvPr>
          <p:cNvSpPr/>
          <p:nvPr/>
        </p:nvSpPr>
        <p:spPr>
          <a:xfrm>
            <a:off x="652714" y="4314562"/>
            <a:ext cx="4584478" cy="391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816561A-DA1B-41B0-939E-27DAC3B4FDF2}"/>
              </a:ext>
            </a:extLst>
          </p:cNvPr>
          <p:cNvSpPr/>
          <p:nvPr/>
        </p:nvSpPr>
        <p:spPr>
          <a:xfrm>
            <a:off x="4225018" y="3295946"/>
            <a:ext cx="81774" cy="1686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20FC6B03-58D8-4B8C-B969-4DE2C6A6AC28}"/>
              </a:ext>
            </a:extLst>
          </p:cNvPr>
          <p:cNvSpPr/>
          <p:nvPr/>
        </p:nvSpPr>
        <p:spPr>
          <a:xfrm>
            <a:off x="6553200" y="3858612"/>
            <a:ext cx="1887071" cy="1001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769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Continuing</a:t>
            </a:r>
            <a:r>
              <a:rPr spc="-85" dirty="0"/>
              <a:t> </a:t>
            </a:r>
            <a:r>
              <a:rPr spc="-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176351"/>
            <a:ext cx="4544695" cy="1238158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Cannot be naturally broken into</a:t>
            </a:r>
            <a:r>
              <a:rPr sz="18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episodes</a:t>
            </a:r>
            <a:endParaRPr sz="18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Goes on without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limit</a:t>
            </a:r>
            <a:r>
              <a:rPr lang="en-US" sz="1800" spc="-5" dirty="0">
                <a:solidFill>
                  <a:srgbClr val="595959"/>
                </a:solidFill>
                <a:latin typeface="Arial"/>
                <a:cs typeface="Arial"/>
              </a:rPr>
              <a:t> (no terminal state)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spc="-5" dirty="0">
                <a:solidFill>
                  <a:srgbClr val="595959"/>
                </a:solidFill>
                <a:latin typeface="Arial"/>
                <a:cs typeface="Arial"/>
              </a:rPr>
              <a:t>The agent keeps running until we have to stop him.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94994" y="1962150"/>
            <a:ext cx="1119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Stock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Trading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83DB8-6C21-4B99-923D-2550FA02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408" y="514230"/>
            <a:ext cx="2330679" cy="1368844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C85349B4-FD94-475C-A250-15BE8B198C00}"/>
              </a:ext>
            </a:extLst>
          </p:cNvPr>
          <p:cNvSpPr txBox="1">
            <a:spLocks/>
          </p:cNvSpPr>
          <p:nvPr/>
        </p:nvSpPr>
        <p:spPr>
          <a:xfrm>
            <a:off x="384740" y="2763210"/>
            <a:ext cx="4446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5"/>
              <a:t>Return for Continuing</a:t>
            </a:r>
            <a:r>
              <a:rPr lang="en-US" kern="0" spc="-90"/>
              <a:t> </a:t>
            </a:r>
            <a:r>
              <a:rPr lang="en-US" kern="0" spc="-5"/>
              <a:t>Tasks</a:t>
            </a:r>
            <a:endParaRPr lang="en-US" kern="0" spc="-5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7CEEED7-B713-4DA7-B03B-1BCDC380B7C6}"/>
              </a:ext>
            </a:extLst>
          </p:cNvPr>
          <p:cNvSpPr txBox="1"/>
          <p:nvPr/>
        </p:nvSpPr>
        <p:spPr>
          <a:xfrm>
            <a:off x="475264" y="3435736"/>
            <a:ext cx="5777865" cy="90995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Sum of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rewards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is almost always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infinite</a:t>
            </a:r>
            <a:endParaRPr sz="18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Need to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discount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future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rewards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factor</a:t>
            </a:r>
            <a:endParaRPr sz="18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  <a:tab pos="152527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If	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return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only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considers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immediate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reward</a:t>
            </a:r>
            <a:r>
              <a:rPr sz="14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400" i="1" dirty="0">
                <a:solidFill>
                  <a:srgbClr val="595959"/>
                </a:solidFill>
                <a:latin typeface="Arial"/>
                <a:cs typeface="Arial"/>
              </a:rPr>
              <a:t>myopic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939E4F2-73FB-4ADB-8A77-C539D3442EB1}"/>
              </a:ext>
            </a:extLst>
          </p:cNvPr>
          <p:cNvSpPr/>
          <p:nvPr/>
        </p:nvSpPr>
        <p:spPr>
          <a:xfrm>
            <a:off x="762000" y="4542292"/>
            <a:ext cx="5038852" cy="451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5B1C3B4-D9A6-4B56-91C1-AB5859BE68BF}"/>
              </a:ext>
            </a:extLst>
          </p:cNvPr>
          <p:cNvSpPr/>
          <p:nvPr/>
        </p:nvSpPr>
        <p:spPr>
          <a:xfrm>
            <a:off x="6346955" y="4163965"/>
            <a:ext cx="2720845" cy="909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D6F4AB8C-ED54-4F1F-87C6-4AF939F89037}"/>
              </a:ext>
            </a:extLst>
          </p:cNvPr>
          <p:cNvSpPr/>
          <p:nvPr/>
        </p:nvSpPr>
        <p:spPr>
          <a:xfrm>
            <a:off x="1524000" y="4155126"/>
            <a:ext cx="428584" cy="169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8A9AC9CB-2B0B-4DD4-94FD-C6BB058B86FD}"/>
              </a:ext>
            </a:extLst>
          </p:cNvPr>
          <p:cNvSpPr/>
          <p:nvPr/>
        </p:nvSpPr>
        <p:spPr>
          <a:xfrm>
            <a:off x="5105400" y="3872126"/>
            <a:ext cx="1011172" cy="223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231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Pole-Balancing Example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75248" y="1176351"/>
            <a:ext cx="7804529" cy="2412839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b="1" spc="-5" dirty="0">
                <a:solidFill>
                  <a:srgbClr val="595959"/>
                </a:solidFill>
                <a:latin typeface="Arial"/>
                <a:cs typeface="Arial"/>
              </a:rPr>
              <a:t>Objective</a:t>
            </a:r>
            <a:r>
              <a:rPr lang="en-US" spc="-5" dirty="0">
                <a:solidFill>
                  <a:srgbClr val="595959"/>
                </a:solidFill>
                <a:latin typeface="Arial"/>
                <a:cs typeface="Arial"/>
              </a:rPr>
              <a:t>: The objective in this task is to apply forces to a cart moving along a track so as to keep a pole hinged to the cart from falling over.</a:t>
            </a:r>
          </a:p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endParaRPr lang="en-US" sz="1400" spc="-5" dirty="0">
              <a:solidFill>
                <a:srgbClr val="595959"/>
              </a:solidFill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b="1" spc="-5" dirty="0">
                <a:solidFill>
                  <a:srgbClr val="595959"/>
                </a:solidFill>
                <a:latin typeface="Arial"/>
                <a:cs typeface="Arial"/>
              </a:rPr>
              <a:t>Reward</a:t>
            </a:r>
            <a:r>
              <a:rPr lang="en-US" spc="-5" dirty="0">
                <a:solidFill>
                  <a:srgbClr val="595959"/>
                </a:solidFill>
                <a:latin typeface="Arial"/>
                <a:cs typeface="Arial"/>
              </a:rPr>
              <a:t>: The reward in this case could be +1 for every time step on which failure did not occur, so that the return at each time would be the number of steps until failure.</a:t>
            </a:r>
          </a:p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endParaRPr lang="en-US" spc="-5" dirty="0">
              <a:solidFill>
                <a:srgbClr val="595959"/>
              </a:solidFill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endParaRPr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C7E91-3155-4E76-8195-242FEC8B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933686"/>
            <a:ext cx="4018308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8730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3.4 </a:t>
            </a:r>
            <a:r>
              <a:rPr spc="-5" dirty="0"/>
              <a:t>Unified Notation for</a:t>
            </a:r>
            <a:r>
              <a:rPr spc="-90" dirty="0"/>
              <a:t> </a:t>
            </a:r>
            <a:r>
              <a:rPr spc="-5" dirty="0"/>
              <a:t>Return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176351"/>
            <a:ext cx="4952365" cy="122428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Cumulative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reward</a:t>
            </a:r>
            <a:endParaRPr sz="1800">
              <a:latin typeface="Arial"/>
              <a:cs typeface="Arial"/>
            </a:endParaRPr>
          </a:p>
          <a:p>
            <a:pPr marL="695960" indent="-683895">
              <a:lnSpc>
                <a:spcPct val="100000"/>
              </a:lnSpc>
              <a:spcBef>
                <a:spcPts val="315"/>
              </a:spcBef>
              <a:buChar char="●"/>
              <a:tabLst>
                <a:tab pos="695325" algn="l"/>
                <a:tab pos="6965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finite number or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infinity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Future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rewards can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discounted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factor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  <a:tab pos="1821180" algn="l"/>
                <a:tab pos="255968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If	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,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 then	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must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be less than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1.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50045" y="2794119"/>
            <a:ext cx="4243891" cy="1459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4223" y="1603196"/>
            <a:ext cx="192232" cy="197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5771" y="2216295"/>
            <a:ext cx="654348" cy="158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3344" y="2251145"/>
            <a:ext cx="96924" cy="123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10588" y="1964470"/>
            <a:ext cx="96924" cy="123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2B2D1-C7F2-4893-878D-575EC04A3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479" y="1219480"/>
            <a:ext cx="3486894" cy="66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2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16726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3.5 </a:t>
            </a:r>
            <a:r>
              <a:rPr spc="-5" dirty="0"/>
              <a:t>Policy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176351"/>
            <a:ext cx="7601952" cy="1553629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414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b="1" dirty="0">
                <a:solidFill>
                  <a:srgbClr val="595959"/>
                </a:solidFill>
                <a:latin typeface="Arial"/>
                <a:cs typeface="Arial"/>
              </a:rPr>
              <a:t>Deterministic</a:t>
            </a:r>
            <a:r>
              <a:rPr lang="en-US" sz="1800" dirty="0">
                <a:solidFill>
                  <a:srgbClr val="595959"/>
                </a:solidFill>
                <a:latin typeface="Arial"/>
                <a:cs typeface="Arial"/>
              </a:rPr>
              <a:t>: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Mapping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states</a:t>
            </a:r>
            <a:r>
              <a:rPr lang="en-US" sz="1800" dirty="0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probabilities of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selecting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each possible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action</a:t>
            </a:r>
            <a:endParaRPr sz="1800" dirty="0">
              <a:latin typeface="Arial"/>
              <a:cs typeface="Arial"/>
            </a:endParaRPr>
          </a:p>
          <a:p>
            <a:pPr marL="1202055" indent="-1189990">
              <a:lnSpc>
                <a:spcPct val="100000"/>
              </a:lnSpc>
              <a:spcBef>
                <a:spcPts val="315"/>
              </a:spcBef>
              <a:buChar char="●"/>
              <a:tabLst>
                <a:tab pos="1202055" algn="l"/>
                <a:tab pos="1202690" algn="l"/>
                <a:tab pos="4663440" algn="l"/>
              </a:tabLst>
            </a:pPr>
            <a:endParaRPr lang="en-US" sz="180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315"/>
              </a:spcBef>
              <a:buFont typeface="Arial" panose="020B0604020202020204" pitchFamily="34" charset="0"/>
              <a:buChar char="•"/>
              <a:tabLst>
                <a:tab pos="1202055" algn="l"/>
                <a:tab pos="1202690" algn="l"/>
                <a:tab pos="4663440" algn="l"/>
              </a:tabLst>
            </a:pPr>
            <a:r>
              <a:rPr lang="en-US" sz="1800" b="1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lang="en-US" sz="1800" dirty="0">
                <a:solidFill>
                  <a:srgbClr val="595959"/>
                </a:solidFill>
                <a:latin typeface="Arial"/>
                <a:cs typeface="Arial"/>
              </a:rPr>
              <a:t>:           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Probability 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selecting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action	in</a:t>
            </a:r>
            <a:endParaRPr lang="en-US" sz="1800" spc="-5" dirty="0">
              <a:solidFill>
                <a:srgbClr val="595959"/>
              </a:solidFill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315"/>
              </a:spcBef>
              <a:tabLst>
                <a:tab pos="1202055" algn="l"/>
                <a:tab pos="1202690" algn="l"/>
                <a:tab pos="466344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41626" y="3409950"/>
            <a:ext cx="3232554" cy="1431346"/>
            <a:chOff x="2476269" y="2631144"/>
            <a:chExt cx="4261485" cy="2071370"/>
          </a:xfrm>
        </p:grpSpPr>
        <p:sp>
          <p:nvSpPr>
            <p:cNvPr id="6" name="object 6"/>
            <p:cNvSpPr/>
            <p:nvPr/>
          </p:nvSpPr>
          <p:spPr>
            <a:xfrm>
              <a:off x="3657192" y="2872669"/>
              <a:ext cx="1829571" cy="18295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86763" y="3784567"/>
              <a:ext cx="1202690" cy="3175"/>
            </a:xfrm>
            <a:custGeom>
              <a:avLst/>
              <a:gdLst/>
              <a:ahLst/>
              <a:cxnLst/>
              <a:rect l="l" t="t" r="r" b="b"/>
              <a:pathLst>
                <a:path w="1202690" h="3175">
                  <a:moveTo>
                    <a:pt x="0" y="2874"/>
                  </a:moveTo>
                  <a:lnTo>
                    <a:pt x="120254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89286" y="3768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74" y="31474"/>
                  </a:moveTo>
                  <a:lnTo>
                    <a:pt x="0" y="0"/>
                  </a:lnTo>
                  <a:lnTo>
                    <a:pt x="43249" y="15624"/>
                  </a:lnTo>
                  <a:lnTo>
                    <a:pt x="74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89286" y="3768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74" y="31474"/>
                  </a:moveTo>
                  <a:lnTo>
                    <a:pt x="43249" y="15624"/>
                  </a:lnTo>
                  <a:lnTo>
                    <a:pt x="0" y="0"/>
                  </a:lnTo>
                  <a:lnTo>
                    <a:pt x="74" y="314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24244" y="3787442"/>
              <a:ext cx="1133475" cy="3810"/>
            </a:xfrm>
            <a:custGeom>
              <a:avLst/>
              <a:gdLst/>
              <a:ahLst/>
              <a:cxnLst/>
              <a:rect l="l" t="t" r="r" b="b"/>
              <a:pathLst>
                <a:path w="1133475" h="3810">
                  <a:moveTo>
                    <a:pt x="1132947" y="0"/>
                  </a:moveTo>
                  <a:lnTo>
                    <a:pt x="0" y="36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81032" y="37754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87" y="31474"/>
                  </a:moveTo>
                  <a:lnTo>
                    <a:pt x="0" y="15874"/>
                  </a:lnTo>
                  <a:lnTo>
                    <a:pt x="43162" y="0"/>
                  </a:lnTo>
                  <a:lnTo>
                    <a:pt x="43287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81032" y="37754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62" y="0"/>
                  </a:moveTo>
                  <a:lnTo>
                    <a:pt x="0" y="15874"/>
                  </a:lnTo>
                  <a:lnTo>
                    <a:pt x="43287" y="31474"/>
                  </a:lnTo>
                  <a:lnTo>
                    <a:pt x="43162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54964" y="2631144"/>
              <a:ext cx="459048" cy="4590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6816053" y="3790950"/>
            <a:ext cx="1032547" cy="1000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6809" y="3727159"/>
            <a:ext cx="1032547" cy="1032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7400" y="2158451"/>
            <a:ext cx="780173" cy="260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52951" y="1359853"/>
            <a:ext cx="119049" cy="1450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38400" y="1581150"/>
            <a:ext cx="133224" cy="133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A25CF-0588-46C6-A53A-F42372D422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590" t="57912" r="6829" b="11107"/>
          <a:stretch/>
        </p:blipFill>
        <p:spPr>
          <a:xfrm>
            <a:off x="6135586" y="1887399"/>
            <a:ext cx="2815309" cy="929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DA9045-2C11-4FE5-A542-34DC17B1D1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498" t="35820" r="10533" b="46243"/>
          <a:stretch/>
        </p:blipFill>
        <p:spPr>
          <a:xfrm>
            <a:off x="6135586" y="599613"/>
            <a:ext cx="2667000" cy="5381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54826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State-value</a:t>
            </a:r>
            <a:r>
              <a:rPr spc="-85" dirty="0"/>
              <a:t> </a:t>
            </a:r>
            <a:r>
              <a:rPr spc="-5" dirty="0"/>
              <a:t>function</a:t>
            </a:r>
            <a:r>
              <a:rPr lang="en-US" spc="-5" dirty="0"/>
              <a:t> for policy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75248" y="1216356"/>
            <a:ext cx="308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Expected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return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426" y="1216356"/>
            <a:ext cx="491657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following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policy</a:t>
            </a:r>
            <a:r>
              <a:rPr lang="en-US" sz="1800" spc="-5" dirty="0">
                <a:solidFill>
                  <a:srgbClr val="595959"/>
                </a:solidFill>
                <a:latin typeface="Arial"/>
                <a:cs typeface="Arial"/>
              </a:rPr>
              <a:t>     , and t is any time step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37563" y="1319547"/>
            <a:ext cx="174224" cy="143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2517" y="1318562"/>
            <a:ext cx="119049" cy="145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9659" y="2041295"/>
            <a:ext cx="5784650" cy="2042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AA8CE7E-48E0-4521-8081-6F41C4542D2C}"/>
              </a:ext>
            </a:extLst>
          </p:cNvPr>
          <p:cNvSpPr/>
          <p:nvPr/>
        </p:nvSpPr>
        <p:spPr>
          <a:xfrm>
            <a:off x="5181600" y="681240"/>
            <a:ext cx="304800" cy="195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A6F06-2F3C-4761-9631-41F3BEDF2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58" y="2053621"/>
            <a:ext cx="828617" cy="4419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5248" y="1216356"/>
            <a:ext cx="3865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Expected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return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from taking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1467" y="1216356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8088" y="1216356"/>
            <a:ext cx="2003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following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policy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37513" y="1318562"/>
            <a:ext cx="119049" cy="145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6766" y="1334672"/>
            <a:ext cx="133224" cy="133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42559" y="1319547"/>
            <a:ext cx="174224" cy="143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9822" y="2051470"/>
            <a:ext cx="6544336" cy="18746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22F91BA5-0657-46F4-9E79-44C8296DB09E}"/>
              </a:ext>
            </a:extLst>
          </p:cNvPr>
          <p:cNvSpPr txBox="1">
            <a:spLocks/>
          </p:cNvSpPr>
          <p:nvPr/>
        </p:nvSpPr>
        <p:spPr>
          <a:xfrm>
            <a:off x="384724" y="503825"/>
            <a:ext cx="54826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10" dirty="0"/>
              <a:t>Action-value</a:t>
            </a:r>
            <a:r>
              <a:rPr lang="en-US" kern="0" spc="-85" dirty="0"/>
              <a:t> </a:t>
            </a:r>
            <a:r>
              <a:rPr lang="en-US" kern="0" spc="-5" dirty="0"/>
              <a:t>function for policy 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CFDF4FD2-AE9F-4650-A255-48E4D2AF090F}"/>
              </a:ext>
            </a:extLst>
          </p:cNvPr>
          <p:cNvSpPr/>
          <p:nvPr/>
        </p:nvSpPr>
        <p:spPr>
          <a:xfrm>
            <a:off x="5257800" y="681240"/>
            <a:ext cx="304800" cy="195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621715-C864-476B-9A54-4C490A090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013438"/>
            <a:ext cx="1066800" cy="4821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804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Bellman</a:t>
            </a:r>
            <a:r>
              <a:rPr spc="-90" dirty="0"/>
              <a:t> </a:t>
            </a:r>
            <a:r>
              <a:rPr spc="-5" dirty="0"/>
              <a:t>Equation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216356"/>
            <a:ext cx="3630929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spc="-5" dirty="0">
                <a:solidFill>
                  <a:srgbClr val="595959"/>
                </a:solidFill>
                <a:latin typeface="Arial"/>
                <a:cs typeface="Arial"/>
              </a:rPr>
              <a:t>State value function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79095" algn="l"/>
                <a:tab pos="379730" algn="l"/>
              </a:tabLst>
            </a:pP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Recursive </a:t>
            </a: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relationship</a:t>
            </a:r>
            <a:r>
              <a:rPr sz="1200" spc="409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6600" y="1504950"/>
            <a:ext cx="40703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82485" y="1473431"/>
            <a:ext cx="407034" cy="253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83634" y="1466330"/>
            <a:ext cx="445209" cy="253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3467" y="179652"/>
            <a:ext cx="1956910" cy="1438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B0C9F-5024-4CFA-BD3D-2E0BE1685775}"/>
              </a:ext>
            </a:extLst>
          </p:cNvPr>
          <p:cNvSpPr/>
          <p:nvPr/>
        </p:nvSpPr>
        <p:spPr>
          <a:xfrm>
            <a:off x="387284" y="4187083"/>
            <a:ext cx="8163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The Bellman equation averages over all the possibilities, weighting each by its probability of occurring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995A0-675B-4872-A16C-5911DB5424B1}"/>
              </a:ext>
            </a:extLst>
          </p:cNvPr>
          <p:cNvSpPr txBox="1"/>
          <p:nvPr/>
        </p:nvSpPr>
        <p:spPr>
          <a:xfrm>
            <a:off x="6807604" y="1568155"/>
            <a:ext cx="195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Backup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7280E-2272-48FF-BCC2-5BFCB4880161}"/>
              </a:ext>
            </a:extLst>
          </p:cNvPr>
          <p:cNvSpPr/>
          <p:nvPr/>
        </p:nvSpPr>
        <p:spPr>
          <a:xfrm>
            <a:off x="408087" y="2964418"/>
            <a:ext cx="2652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rgbClr val="595959"/>
                </a:solidFill>
                <a:latin typeface="Arial"/>
                <a:cs typeface="Arial"/>
              </a:rPr>
              <a:t>Action value function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5FA83B-65A2-47C3-9D06-41D1BA617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236319"/>
            <a:ext cx="5848350" cy="990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0147C1-4148-4002-AB39-57A9EB331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842" y="2015844"/>
            <a:ext cx="5162550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3490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3.6 </a:t>
            </a:r>
            <a:r>
              <a:rPr spc="-5" dirty="0"/>
              <a:t>Optimal</a:t>
            </a:r>
            <a:r>
              <a:rPr spc="-95" dirty="0"/>
              <a:t> </a:t>
            </a:r>
            <a:r>
              <a:rPr spc="-10" dirty="0"/>
              <a:t>Policies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5425" y="513846"/>
            <a:ext cx="3260725" cy="101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and </a:t>
            </a:r>
            <a:r>
              <a:rPr sz="2800" spc="-10" dirty="0">
                <a:latin typeface="Arial"/>
                <a:cs typeface="Arial"/>
              </a:rPr>
              <a:t>Value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Functions</a:t>
            </a:r>
            <a:endParaRPr sz="2800" dirty="0">
              <a:latin typeface="Arial"/>
              <a:cs typeface="Arial"/>
            </a:endParaRPr>
          </a:p>
          <a:p>
            <a:pPr marL="877569">
              <a:lnSpc>
                <a:spcPct val="100000"/>
              </a:lnSpc>
              <a:spcBef>
                <a:spcPts val="225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for all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8" y="1176351"/>
            <a:ext cx="5976620" cy="96116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  <a:tab pos="2052955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For any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policy	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,</a:t>
            </a:r>
            <a:endParaRPr sz="18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There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multiple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optimal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policies</a:t>
            </a:r>
            <a:endParaRPr sz="18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All optimal policies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share same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optimal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value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functions: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91045" y="1323172"/>
            <a:ext cx="153399" cy="126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0419" y="1245697"/>
            <a:ext cx="1642671" cy="280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00800" y="1313635"/>
            <a:ext cx="119049" cy="1450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7941" y="697603"/>
            <a:ext cx="378399" cy="235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98928" y="658853"/>
            <a:ext cx="1029147" cy="313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9107" y="3234399"/>
            <a:ext cx="3182631" cy="514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35272" y="2468188"/>
            <a:ext cx="2670302" cy="536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F161BD-0592-4144-B793-16FA39FDA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400" y="4476750"/>
            <a:ext cx="5572125" cy="542925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20C13634-E63A-4243-98B2-CD9001D96E89}"/>
              </a:ext>
            </a:extLst>
          </p:cNvPr>
          <p:cNvSpPr txBox="1"/>
          <p:nvPr/>
        </p:nvSpPr>
        <p:spPr>
          <a:xfrm>
            <a:off x="478789" y="4012241"/>
            <a:ext cx="4131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spc="-5" dirty="0">
                <a:solidFill>
                  <a:srgbClr val="595959"/>
                </a:solidFill>
                <a:latin typeface="Arial"/>
                <a:cs typeface="Arial"/>
              </a:rPr>
              <a:t>            in terms of              :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B3B3E-336A-4223-85EB-6BD3B39BC2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012241"/>
            <a:ext cx="903873" cy="3215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0AEE59-15B6-4DD8-A981-CED5AE08DF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0419" y="3957214"/>
            <a:ext cx="741832" cy="4097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478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Bellman </a:t>
            </a:r>
            <a:r>
              <a:rPr spc="-5" dirty="0"/>
              <a:t>Optimality</a:t>
            </a:r>
            <a:r>
              <a:rPr spc="-90" dirty="0"/>
              <a:t> </a:t>
            </a:r>
            <a:r>
              <a:rPr spc="-5" dirty="0"/>
              <a:t>Equation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017858"/>
            <a:ext cx="8668752" cy="10233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600" spc="-5" dirty="0">
                <a:solidFill>
                  <a:srgbClr val="595959"/>
                </a:solidFill>
                <a:latin typeface="Arial"/>
                <a:cs typeface="Arial"/>
              </a:rPr>
              <a:t>The Bellman optimality equation expresses the fact that the value of a state under an optimal policy must equal the expected return for the best action from that state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endParaRPr lang="en-US" sz="1600" spc="-5" dirty="0">
              <a:solidFill>
                <a:srgbClr val="595959"/>
              </a:solidFill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Bellman Equation for optimal</a:t>
            </a:r>
            <a:r>
              <a:rPr sz="16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policies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0800" y="2522376"/>
            <a:ext cx="5517538" cy="725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0800" y="3743173"/>
            <a:ext cx="6251311" cy="813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248" y="2190750"/>
            <a:ext cx="1634056" cy="10573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1" y="3641997"/>
            <a:ext cx="1480590" cy="12919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8" y="1200487"/>
            <a:ext cx="5439410" cy="654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Simplified, flexible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reinforcement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problem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  <a:tab pos="2534285" algn="l"/>
                <a:tab pos="372364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Consists of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States	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,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Actions	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,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Rewards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5156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Markov </a:t>
            </a:r>
            <a:r>
              <a:rPr spc="-5" dirty="0"/>
              <a:t>Decision </a:t>
            </a:r>
            <a:r>
              <a:rPr spc="-10" dirty="0"/>
              <a:t>Process</a:t>
            </a:r>
            <a:r>
              <a:rPr spc="-95" dirty="0"/>
              <a:t> </a:t>
            </a:r>
            <a:r>
              <a:rPr dirty="0"/>
              <a:t>(MDP)</a:t>
            </a:r>
          </a:p>
        </p:txBody>
      </p:sp>
      <p:sp>
        <p:nvSpPr>
          <p:cNvPr id="5" name="object 5"/>
          <p:cNvSpPr/>
          <p:nvPr/>
        </p:nvSpPr>
        <p:spPr>
          <a:xfrm>
            <a:off x="3930792" y="1614423"/>
            <a:ext cx="209074" cy="206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66919" y="1614421"/>
            <a:ext cx="181699" cy="206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03789" y="1614421"/>
            <a:ext cx="240444" cy="206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5361" y="2111320"/>
            <a:ext cx="1645721" cy="16457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6192" y="2111330"/>
            <a:ext cx="1645721" cy="16457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2724" y="2111320"/>
            <a:ext cx="1620007" cy="16457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7782" y="4086226"/>
            <a:ext cx="176276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States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Info available to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agent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71274" y="4086226"/>
            <a:ext cx="180403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Actions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Choice </a:t>
            </a:r>
            <a:r>
              <a:rPr sz="1400" dirty="0">
                <a:latin typeface="Arial"/>
                <a:cs typeface="Arial"/>
              </a:rPr>
              <a:t>made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agent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74180" y="4086226"/>
            <a:ext cx="222631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Rewards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Basis for evaluating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choices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5737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Solving Bellman </a:t>
            </a:r>
            <a:r>
              <a:rPr spc="-5" dirty="0"/>
              <a:t>Optimality</a:t>
            </a:r>
            <a:r>
              <a:rPr spc="-80" dirty="0"/>
              <a:t> </a:t>
            </a:r>
            <a:r>
              <a:rPr spc="-5" dirty="0"/>
              <a:t>Equation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176351"/>
            <a:ext cx="4848225" cy="171958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  <a:tab pos="2308225" algn="l"/>
                <a:tab pos="380555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Linea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system:	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equations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,	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unknowns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Possible to find the exact optimal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policy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Impractical in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most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environments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Need to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know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 dynamics of the</a:t>
            </a:r>
            <a:r>
              <a:rPr sz="14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environment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Need extreme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computational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power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Need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Markov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property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4" y="4171950"/>
            <a:ext cx="6208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→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most cases,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approximation is the best possible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solution.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67220" y="1247547"/>
            <a:ext cx="251699" cy="249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64742" y="1247547"/>
            <a:ext cx="251699" cy="249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93ADF-A8D4-4FB5-ADB4-4605DFB2E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768" y="1541268"/>
            <a:ext cx="3904777" cy="1895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F09508-00E5-4415-9EFB-7DF8E2F6A87A}"/>
              </a:ext>
            </a:extLst>
          </p:cNvPr>
          <p:cNvSpPr/>
          <p:nvPr/>
        </p:nvSpPr>
        <p:spPr>
          <a:xfrm>
            <a:off x="5181600" y="343674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Finding Optimal Policy when Given Value Function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1204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3.7 </a:t>
            </a:r>
            <a:r>
              <a:rPr spc="-5" dirty="0"/>
              <a:t>Approximation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176351"/>
            <a:ext cx="5803265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Does not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require complete knowledge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Less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memory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computational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power</a:t>
            </a:r>
            <a:r>
              <a:rPr sz="18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needed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Can focus learning on frequently encountered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6544" y="2407970"/>
            <a:ext cx="3139043" cy="1961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93138" y="3087193"/>
            <a:ext cx="1369422" cy="603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1433" y="3087193"/>
            <a:ext cx="557573" cy="603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1298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References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6659245" cy="1497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875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r>
              <a:rPr sz="18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Reinforcement Learning: An Introduction by Sutton and </a:t>
            </a:r>
            <a:r>
              <a:rPr sz="1800" u="heavy" spc="-5" dirty="0" err="1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Barto</a:t>
            </a:r>
            <a:endParaRPr lang="en-US" sz="1800" u="heavy" spc="-5" dirty="0">
              <a:solidFill>
                <a:srgbClr val="0097A7"/>
              </a:solidFill>
              <a:uFill>
                <a:solidFill>
                  <a:srgbClr val="0097A7"/>
                </a:solidFill>
              </a:uFill>
              <a:latin typeface="Arial"/>
              <a:cs typeface="Arial"/>
            </a:endParaRPr>
          </a:p>
          <a:p>
            <a:pPr marL="298450" marR="5080" indent="-285750">
              <a:lnSpc>
                <a:spcPct val="1875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endParaRPr lang="en-US" dirty="0">
              <a:latin typeface="Arial"/>
              <a:cs typeface="Arial"/>
              <a:hlinkClick r:id="rId3"/>
            </a:endParaRPr>
          </a:p>
          <a:p>
            <a:pPr marL="298450" marR="5080" indent="-285750">
              <a:lnSpc>
                <a:spcPct val="1875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r>
              <a:rPr lang="en-US" dirty="0">
                <a:latin typeface="Arial"/>
                <a:cs typeface="Arial"/>
                <a:hlinkClick r:id="rId3"/>
              </a:rPr>
              <a:t>Reinforcement-learning-an-introduction-chapter-3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4369" y="503825"/>
            <a:ext cx="9531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Agent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5211" y="3870142"/>
            <a:ext cx="1031875" cy="5207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370"/>
              </a:spcBef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b="1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learner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Takes</a:t>
            </a:r>
            <a:r>
              <a:rPr sz="14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0249" y="3870142"/>
            <a:ext cx="2459355" cy="5207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Everything outside </a:t>
            </a: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b="1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agent</a:t>
            </a:r>
            <a:endParaRPr sz="1400">
              <a:latin typeface="Arial"/>
              <a:cs typeface="Arial"/>
            </a:endParaRPr>
          </a:p>
          <a:p>
            <a:pPr marL="4445" algn="ctr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Returns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state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4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reward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3846" y="1152472"/>
            <a:ext cx="2220258" cy="2373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45713" y="1187297"/>
            <a:ext cx="2373220" cy="2373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21655" y="503825"/>
            <a:ext cx="2018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Environment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8" y="1162309"/>
            <a:ext cx="7670800" cy="91630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Anything the agent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cannot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arbitrarily change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is part of 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Agent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might still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know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everything about 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environment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Different boundaries for different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purposes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52540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3.1 </a:t>
            </a:r>
            <a:r>
              <a:rPr spc="-10" dirty="0"/>
              <a:t>Agent-Environment</a:t>
            </a:r>
            <a:r>
              <a:rPr spc="-85" dirty="0"/>
              <a:t> </a:t>
            </a:r>
            <a:r>
              <a:rPr spc="-5" dirty="0"/>
              <a:t>Boundary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37786" y="2313557"/>
            <a:ext cx="2713990" cy="2345690"/>
            <a:chOff x="537786" y="2313557"/>
            <a:chExt cx="2713990" cy="2345690"/>
          </a:xfrm>
        </p:grpSpPr>
        <p:sp>
          <p:nvSpPr>
            <p:cNvPr id="6" name="object 6"/>
            <p:cNvSpPr/>
            <p:nvPr/>
          </p:nvSpPr>
          <p:spPr>
            <a:xfrm>
              <a:off x="939985" y="2732044"/>
              <a:ext cx="2307590" cy="1922780"/>
            </a:xfrm>
            <a:custGeom>
              <a:avLst/>
              <a:gdLst/>
              <a:ahLst/>
              <a:cxnLst/>
              <a:rect l="l" t="t" r="r" b="b"/>
              <a:pathLst>
                <a:path w="2307590" h="1922779">
                  <a:moveTo>
                    <a:pt x="1986583" y="1922396"/>
                  </a:moveTo>
                  <a:lnTo>
                    <a:pt x="320406" y="1922396"/>
                  </a:lnTo>
                  <a:lnTo>
                    <a:pt x="273059" y="1918922"/>
                  </a:lnTo>
                  <a:lnTo>
                    <a:pt x="227868" y="1908830"/>
                  </a:lnTo>
                  <a:lnTo>
                    <a:pt x="185330" y="1892617"/>
                  </a:lnTo>
                  <a:lnTo>
                    <a:pt x="145941" y="1870777"/>
                  </a:lnTo>
                  <a:lnTo>
                    <a:pt x="110195" y="1843806"/>
                  </a:lnTo>
                  <a:lnTo>
                    <a:pt x="78589" y="1812201"/>
                  </a:lnTo>
                  <a:lnTo>
                    <a:pt x="51619" y="1776456"/>
                  </a:lnTo>
                  <a:lnTo>
                    <a:pt x="29779" y="1737068"/>
                  </a:lnTo>
                  <a:lnTo>
                    <a:pt x="13565" y="1694531"/>
                  </a:lnTo>
                  <a:lnTo>
                    <a:pt x="3474" y="1649342"/>
                  </a:lnTo>
                  <a:lnTo>
                    <a:pt x="0" y="1601996"/>
                  </a:lnTo>
                  <a:lnTo>
                    <a:pt x="0" y="320399"/>
                  </a:lnTo>
                  <a:lnTo>
                    <a:pt x="3474" y="273053"/>
                  </a:lnTo>
                  <a:lnTo>
                    <a:pt x="13565" y="227864"/>
                  </a:lnTo>
                  <a:lnTo>
                    <a:pt x="29779" y="185327"/>
                  </a:lnTo>
                  <a:lnTo>
                    <a:pt x="51619" y="145939"/>
                  </a:lnTo>
                  <a:lnTo>
                    <a:pt x="78589" y="110194"/>
                  </a:lnTo>
                  <a:lnTo>
                    <a:pt x="110195" y="78589"/>
                  </a:lnTo>
                  <a:lnTo>
                    <a:pt x="145941" y="51618"/>
                  </a:lnTo>
                  <a:lnTo>
                    <a:pt x="185330" y="29779"/>
                  </a:lnTo>
                  <a:lnTo>
                    <a:pt x="227868" y="13565"/>
                  </a:lnTo>
                  <a:lnTo>
                    <a:pt x="273059" y="3473"/>
                  </a:lnTo>
                  <a:lnTo>
                    <a:pt x="320406" y="0"/>
                  </a:lnTo>
                  <a:lnTo>
                    <a:pt x="1986583" y="0"/>
                  </a:lnTo>
                  <a:lnTo>
                    <a:pt x="2037007" y="3990"/>
                  </a:lnTo>
                  <a:lnTo>
                    <a:pt x="2085738" y="15726"/>
                  </a:lnTo>
                  <a:lnTo>
                    <a:pt x="2131913" y="34851"/>
                  </a:lnTo>
                  <a:lnTo>
                    <a:pt x="2174673" y="61011"/>
                  </a:lnTo>
                  <a:lnTo>
                    <a:pt x="2213158" y="93849"/>
                  </a:lnTo>
                  <a:lnTo>
                    <a:pt x="2245984" y="132322"/>
                  </a:lnTo>
                  <a:lnTo>
                    <a:pt x="2272136" y="175074"/>
                  </a:lnTo>
                  <a:lnTo>
                    <a:pt x="2291258" y="221246"/>
                  </a:lnTo>
                  <a:lnTo>
                    <a:pt x="2302992" y="269975"/>
                  </a:lnTo>
                  <a:lnTo>
                    <a:pt x="2306982" y="320399"/>
                  </a:lnTo>
                  <a:lnTo>
                    <a:pt x="2306982" y="1601996"/>
                  </a:lnTo>
                  <a:lnTo>
                    <a:pt x="2303508" y="1649342"/>
                  </a:lnTo>
                  <a:lnTo>
                    <a:pt x="2293417" y="1694531"/>
                  </a:lnTo>
                  <a:lnTo>
                    <a:pt x="2277203" y="1737068"/>
                  </a:lnTo>
                  <a:lnTo>
                    <a:pt x="2255364" y="1776456"/>
                  </a:lnTo>
                  <a:lnTo>
                    <a:pt x="2228393" y="1812201"/>
                  </a:lnTo>
                  <a:lnTo>
                    <a:pt x="2196788" y="1843806"/>
                  </a:lnTo>
                  <a:lnTo>
                    <a:pt x="2161043" y="1870777"/>
                  </a:lnTo>
                  <a:lnTo>
                    <a:pt x="2121654" y="1892617"/>
                  </a:lnTo>
                  <a:lnTo>
                    <a:pt x="2079118" y="1908830"/>
                  </a:lnTo>
                  <a:lnTo>
                    <a:pt x="2033929" y="1918922"/>
                  </a:lnTo>
                  <a:lnTo>
                    <a:pt x="1986583" y="19223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9985" y="2732044"/>
              <a:ext cx="2307590" cy="1922780"/>
            </a:xfrm>
            <a:custGeom>
              <a:avLst/>
              <a:gdLst/>
              <a:ahLst/>
              <a:cxnLst/>
              <a:rect l="l" t="t" r="r" b="b"/>
              <a:pathLst>
                <a:path w="2307590" h="1922779">
                  <a:moveTo>
                    <a:pt x="0" y="320399"/>
                  </a:moveTo>
                  <a:lnTo>
                    <a:pt x="3474" y="273053"/>
                  </a:lnTo>
                  <a:lnTo>
                    <a:pt x="13565" y="227864"/>
                  </a:lnTo>
                  <a:lnTo>
                    <a:pt x="29779" y="185327"/>
                  </a:lnTo>
                  <a:lnTo>
                    <a:pt x="51619" y="145939"/>
                  </a:lnTo>
                  <a:lnTo>
                    <a:pt x="78589" y="110194"/>
                  </a:lnTo>
                  <a:lnTo>
                    <a:pt x="110195" y="78589"/>
                  </a:lnTo>
                  <a:lnTo>
                    <a:pt x="145941" y="51618"/>
                  </a:lnTo>
                  <a:lnTo>
                    <a:pt x="185330" y="29779"/>
                  </a:lnTo>
                  <a:lnTo>
                    <a:pt x="227868" y="13565"/>
                  </a:lnTo>
                  <a:lnTo>
                    <a:pt x="273059" y="3473"/>
                  </a:lnTo>
                  <a:lnTo>
                    <a:pt x="320406" y="0"/>
                  </a:lnTo>
                  <a:lnTo>
                    <a:pt x="1986583" y="0"/>
                  </a:lnTo>
                  <a:lnTo>
                    <a:pt x="2037007" y="3990"/>
                  </a:lnTo>
                  <a:lnTo>
                    <a:pt x="2085738" y="15726"/>
                  </a:lnTo>
                  <a:lnTo>
                    <a:pt x="2131913" y="34851"/>
                  </a:lnTo>
                  <a:lnTo>
                    <a:pt x="2174673" y="61011"/>
                  </a:lnTo>
                  <a:lnTo>
                    <a:pt x="2213158" y="93849"/>
                  </a:lnTo>
                  <a:lnTo>
                    <a:pt x="2245984" y="132322"/>
                  </a:lnTo>
                  <a:lnTo>
                    <a:pt x="2272136" y="175074"/>
                  </a:lnTo>
                  <a:lnTo>
                    <a:pt x="2291258" y="221246"/>
                  </a:lnTo>
                  <a:lnTo>
                    <a:pt x="2302992" y="269975"/>
                  </a:lnTo>
                  <a:lnTo>
                    <a:pt x="2306982" y="320399"/>
                  </a:lnTo>
                  <a:lnTo>
                    <a:pt x="2306982" y="1601996"/>
                  </a:lnTo>
                  <a:lnTo>
                    <a:pt x="2303508" y="1649342"/>
                  </a:lnTo>
                  <a:lnTo>
                    <a:pt x="2293417" y="1694531"/>
                  </a:lnTo>
                  <a:lnTo>
                    <a:pt x="2277203" y="1737068"/>
                  </a:lnTo>
                  <a:lnTo>
                    <a:pt x="2255364" y="1776456"/>
                  </a:lnTo>
                  <a:lnTo>
                    <a:pt x="2228393" y="1812201"/>
                  </a:lnTo>
                  <a:lnTo>
                    <a:pt x="2196788" y="1843806"/>
                  </a:lnTo>
                  <a:lnTo>
                    <a:pt x="2161043" y="1870777"/>
                  </a:lnTo>
                  <a:lnTo>
                    <a:pt x="2121654" y="1892617"/>
                  </a:lnTo>
                  <a:lnTo>
                    <a:pt x="2079118" y="1908830"/>
                  </a:lnTo>
                  <a:lnTo>
                    <a:pt x="2033929" y="1918922"/>
                  </a:lnTo>
                  <a:lnTo>
                    <a:pt x="1986583" y="1922396"/>
                  </a:lnTo>
                  <a:lnTo>
                    <a:pt x="320406" y="1922396"/>
                  </a:lnTo>
                  <a:lnTo>
                    <a:pt x="273059" y="1918922"/>
                  </a:lnTo>
                  <a:lnTo>
                    <a:pt x="227868" y="1908830"/>
                  </a:lnTo>
                  <a:lnTo>
                    <a:pt x="185330" y="1892617"/>
                  </a:lnTo>
                  <a:lnTo>
                    <a:pt x="145941" y="1870777"/>
                  </a:lnTo>
                  <a:lnTo>
                    <a:pt x="110195" y="1843806"/>
                  </a:lnTo>
                  <a:lnTo>
                    <a:pt x="78589" y="1812201"/>
                  </a:lnTo>
                  <a:lnTo>
                    <a:pt x="51619" y="1776456"/>
                  </a:lnTo>
                  <a:lnTo>
                    <a:pt x="29779" y="1737068"/>
                  </a:lnTo>
                  <a:lnTo>
                    <a:pt x="13565" y="1694531"/>
                  </a:lnTo>
                  <a:lnTo>
                    <a:pt x="3474" y="1649342"/>
                  </a:lnTo>
                  <a:lnTo>
                    <a:pt x="0" y="1601996"/>
                  </a:lnTo>
                  <a:lnTo>
                    <a:pt x="0" y="320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9096" y="3012293"/>
              <a:ext cx="988772" cy="988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7786" y="2313557"/>
              <a:ext cx="829348" cy="829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04467" y="2313555"/>
            <a:ext cx="4806950" cy="2345690"/>
            <a:chOff x="3804467" y="2313555"/>
            <a:chExt cx="4806950" cy="2345690"/>
          </a:xfrm>
        </p:grpSpPr>
        <p:sp>
          <p:nvSpPr>
            <p:cNvPr id="11" name="object 11"/>
            <p:cNvSpPr/>
            <p:nvPr/>
          </p:nvSpPr>
          <p:spPr>
            <a:xfrm>
              <a:off x="3950817" y="2732044"/>
              <a:ext cx="4655820" cy="1922780"/>
            </a:xfrm>
            <a:custGeom>
              <a:avLst/>
              <a:gdLst/>
              <a:ahLst/>
              <a:cxnLst/>
              <a:rect l="l" t="t" r="r" b="b"/>
              <a:pathLst>
                <a:path w="4655820" h="1922779">
                  <a:moveTo>
                    <a:pt x="4334966" y="1922396"/>
                  </a:moveTo>
                  <a:lnTo>
                    <a:pt x="320399" y="1922396"/>
                  </a:lnTo>
                  <a:lnTo>
                    <a:pt x="273053" y="1918922"/>
                  </a:lnTo>
                  <a:lnTo>
                    <a:pt x="227864" y="1908830"/>
                  </a:lnTo>
                  <a:lnTo>
                    <a:pt x="185327" y="1892617"/>
                  </a:lnTo>
                  <a:lnTo>
                    <a:pt x="145939" y="1870777"/>
                  </a:lnTo>
                  <a:lnTo>
                    <a:pt x="110194" y="1843806"/>
                  </a:lnTo>
                  <a:lnTo>
                    <a:pt x="78589" y="1812201"/>
                  </a:lnTo>
                  <a:lnTo>
                    <a:pt x="51618" y="1776456"/>
                  </a:lnTo>
                  <a:lnTo>
                    <a:pt x="29779" y="1737068"/>
                  </a:lnTo>
                  <a:lnTo>
                    <a:pt x="13565" y="1694531"/>
                  </a:lnTo>
                  <a:lnTo>
                    <a:pt x="3473" y="1649342"/>
                  </a:lnTo>
                  <a:lnTo>
                    <a:pt x="0" y="1601996"/>
                  </a:lnTo>
                  <a:lnTo>
                    <a:pt x="0" y="320399"/>
                  </a:lnTo>
                  <a:lnTo>
                    <a:pt x="3473" y="273053"/>
                  </a:lnTo>
                  <a:lnTo>
                    <a:pt x="13565" y="227864"/>
                  </a:lnTo>
                  <a:lnTo>
                    <a:pt x="29779" y="185327"/>
                  </a:lnTo>
                  <a:lnTo>
                    <a:pt x="51618" y="145939"/>
                  </a:lnTo>
                  <a:lnTo>
                    <a:pt x="78589" y="110194"/>
                  </a:lnTo>
                  <a:lnTo>
                    <a:pt x="110194" y="78589"/>
                  </a:lnTo>
                  <a:lnTo>
                    <a:pt x="145939" y="51618"/>
                  </a:lnTo>
                  <a:lnTo>
                    <a:pt x="185327" y="29779"/>
                  </a:lnTo>
                  <a:lnTo>
                    <a:pt x="227864" y="13565"/>
                  </a:lnTo>
                  <a:lnTo>
                    <a:pt x="273053" y="3473"/>
                  </a:lnTo>
                  <a:lnTo>
                    <a:pt x="320399" y="0"/>
                  </a:lnTo>
                  <a:lnTo>
                    <a:pt x="4334966" y="0"/>
                  </a:lnTo>
                  <a:lnTo>
                    <a:pt x="4385390" y="3990"/>
                  </a:lnTo>
                  <a:lnTo>
                    <a:pt x="4434120" y="15726"/>
                  </a:lnTo>
                  <a:lnTo>
                    <a:pt x="4480296" y="34851"/>
                  </a:lnTo>
                  <a:lnTo>
                    <a:pt x="4523056" y="61011"/>
                  </a:lnTo>
                  <a:lnTo>
                    <a:pt x="4561540" y="93849"/>
                  </a:lnTo>
                  <a:lnTo>
                    <a:pt x="4594367" y="132322"/>
                  </a:lnTo>
                  <a:lnTo>
                    <a:pt x="4620519" y="175074"/>
                  </a:lnTo>
                  <a:lnTo>
                    <a:pt x="4639640" y="221246"/>
                  </a:lnTo>
                  <a:lnTo>
                    <a:pt x="4651375" y="269975"/>
                  </a:lnTo>
                  <a:lnTo>
                    <a:pt x="4655365" y="320399"/>
                  </a:lnTo>
                  <a:lnTo>
                    <a:pt x="4655365" y="1601996"/>
                  </a:lnTo>
                  <a:lnTo>
                    <a:pt x="4651891" y="1649342"/>
                  </a:lnTo>
                  <a:lnTo>
                    <a:pt x="4641800" y="1694531"/>
                  </a:lnTo>
                  <a:lnTo>
                    <a:pt x="4625586" y="1737068"/>
                  </a:lnTo>
                  <a:lnTo>
                    <a:pt x="4603746" y="1776456"/>
                  </a:lnTo>
                  <a:lnTo>
                    <a:pt x="4576776" y="1812201"/>
                  </a:lnTo>
                  <a:lnTo>
                    <a:pt x="4545170" y="1843806"/>
                  </a:lnTo>
                  <a:lnTo>
                    <a:pt x="4509426" y="1870777"/>
                  </a:lnTo>
                  <a:lnTo>
                    <a:pt x="4470037" y="1892617"/>
                  </a:lnTo>
                  <a:lnTo>
                    <a:pt x="4427501" y="1908830"/>
                  </a:lnTo>
                  <a:lnTo>
                    <a:pt x="4382312" y="1918922"/>
                  </a:lnTo>
                  <a:lnTo>
                    <a:pt x="4334966" y="19223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50817" y="2732044"/>
              <a:ext cx="4655820" cy="1922780"/>
            </a:xfrm>
            <a:custGeom>
              <a:avLst/>
              <a:gdLst/>
              <a:ahLst/>
              <a:cxnLst/>
              <a:rect l="l" t="t" r="r" b="b"/>
              <a:pathLst>
                <a:path w="4655820" h="1922779">
                  <a:moveTo>
                    <a:pt x="0" y="320399"/>
                  </a:moveTo>
                  <a:lnTo>
                    <a:pt x="3473" y="273053"/>
                  </a:lnTo>
                  <a:lnTo>
                    <a:pt x="13565" y="227864"/>
                  </a:lnTo>
                  <a:lnTo>
                    <a:pt x="29779" y="185327"/>
                  </a:lnTo>
                  <a:lnTo>
                    <a:pt x="51618" y="145939"/>
                  </a:lnTo>
                  <a:lnTo>
                    <a:pt x="78589" y="110194"/>
                  </a:lnTo>
                  <a:lnTo>
                    <a:pt x="110194" y="78589"/>
                  </a:lnTo>
                  <a:lnTo>
                    <a:pt x="145939" y="51618"/>
                  </a:lnTo>
                  <a:lnTo>
                    <a:pt x="185327" y="29779"/>
                  </a:lnTo>
                  <a:lnTo>
                    <a:pt x="227864" y="13565"/>
                  </a:lnTo>
                  <a:lnTo>
                    <a:pt x="273053" y="3473"/>
                  </a:lnTo>
                  <a:lnTo>
                    <a:pt x="320399" y="0"/>
                  </a:lnTo>
                  <a:lnTo>
                    <a:pt x="4334966" y="0"/>
                  </a:lnTo>
                  <a:lnTo>
                    <a:pt x="4385390" y="3990"/>
                  </a:lnTo>
                  <a:lnTo>
                    <a:pt x="4434120" y="15726"/>
                  </a:lnTo>
                  <a:lnTo>
                    <a:pt x="4480296" y="34851"/>
                  </a:lnTo>
                  <a:lnTo>
                    <a:pt x="4523056" y="61011"/>
                  </a:lnTo>
                  <a:lnTo>
                    <a:pt x="4561540" y="93849"/>
                  </a:lnTo>
                  <a:lnTo>
                    <a:pt x="4594367" y="132322"/>
                  </a:lnTo>
                  <a:lnTo>
                    <a:pt x="4620519" y="175074"/>
                  </a:lnTo>
                  <a:lnTo>
                    <a:pt x="4639640" y="221246"/>
                  </a:lnTo>
                  <a:lnTo>
                    <a:pt x="4651375" y="269975"/>
                  </a:lnTo>
                  <a:lnTo>
                    <a:pt x="4655365" y="320399"/>
                  </a:lnTo>
                  <a:lnTo>
                    <a:pt x="4655365" y="1601996"/>
                  </a:lnTo>
                  <a:lnTo>
                    <a:pt x="4651891" y="1649342"/>
                  </a:lnTo>
                  <a:lnTo>
                    <a:pt x="4641800" y="1694531"/>
                  </a:lnTo>
                  <a:lnTo>
                    <a:pt x="4625586" y="1737068"/>
                  </a:lnTo>
                  <a:lnTo>
                    <a:pt x="4603746" y="1776456"/>
                  </a:lnTo>
                  <a:lnTo>
                    <a:pt x="4576776" y="1812201"/>
                  </a:lnTo>
                  <a:lnTo>
                    <a:pt x="4545170" y="1843806"/>
                  </a:lnTo>
                  <a:lnTo>
                    <a:pt x="4509426" y="1870777"/>
                  </a:lnTo>
                  <a:lnTo>
                    <a:pt x="4470037" y="1892617"/>
                  </a:lnTo>
                  <a:lnTo>
                    <a:pt x="4427501" y="1908830"/>
                  </a:lnTo>
                  <a:lnTo>
                    <a:pt x="4382312" y="1918922"/>
                  </a:lnTo>
                  <a:lnTo>
                    <a:pt x="4334966" y="1922396"/>
                  </a:lnTo>
                  <a:lnTo>
                    <a:pt x="320399" y="1922396"/>
                  </a:lnTo>
                  <a:lnTo>
                    <a:pt x="273053" y="1918922"/>
                  </a:lnTo>
                  <a:lnTo>
                    <a:pt x="227864" y="1908830"/>
                  </a:lnTo>
                  <a:lnTo>
                    <a:pt x="185327" y="1892617"/>
                  </a:lnTo>
                  <a:lnTo>
                    <a:pt x="145939" y="1870777"/>
                  </a:lnTo>
                  <a:lnTo>
                    <a:pt x="110194" y="1843806"/>
                  </a:lnTo>
                  <a:lnTo>
                    <a:pt x="78589" y="1812201"/>
                  </a:lnTo>
                  <a:lnTo>
                    <a:pt x="51618" y="1776456"/>
                  </a:lnTo>
                  <a:lnTo>
                    <a:pt x="29779" y="1737068"/>
                  </a:lnTo>
                  <a:lnTo>
                    <a:pt x="13565" y="1694531"/>
                  </a:lnTo>
                  <a:lnTo>
                    <a:pt x="3473" y="1649342"/>
                  </a:lnTo>
                  <a:lnTo>
                    <a:pt x="0" y="1601996"/>
                  </a:lnTo>
                  <a:lnTo>
                    <a:pt x="0" y="320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04467" y="2313555"/>
              <a:ext cx="829348" cy="8293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7491" y="3012318"/>
              <a:ext cx="988747" cy="9887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57680" y="4123923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Machinery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84088" y="3012294"/>
            <a:ext cx="2446020" cy="989330"/>
            <a:chOff x="5784088" y="3012294"/>
            <a:chExt cx="2446020" cy="989330"/>
          </a:xfrm>
        </p:grpSpPr>
        <p:sp>
          <p:nvSpPr>
            <p:cNvPr id="17" name="object 17"/>
            <p:cNvSpPr/>
            <p:nvPr/>
          </p:nvSpPr>
          <p:spPr>
            <a:xfrm>
              <a:off x="5784088" y="3012319"/>
              <a:ext cx="988772" cy="9887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40710" y="3012294"/>
              <a:ext cx="988772" cy="9887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86255" y="4123923"/>
            <a:ext cx="583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Sensors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1019" y="4126723"/>
            <a:ext cx="507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Battery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52163" y="4123923"/>
            <a:ext cx="4832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“Brain”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6866" y="1869131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new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2675" y="1200478"/>
            <a:ext cx="3159125" cy="1597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Agent observes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Agent takes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action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Agent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receives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reward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Agent takes another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action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Repeat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991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Agent-Environment</a:t>
            </a:r>
            <a:r>
              <a:rPr spc="-85" dirty="0"/>
              <a:t> </a:t>
            </a:r>
            <a:r>
              <a:rPr spc="-5" dirty="0"/>
              <a:t>Interactions</a:t>
            </a:r>
          </a:p>
        </p:txBody>
      </p:sp>
      <p:sp>
        <p:nvSpPr>
          <p:cNvPr id="6" name="object 6"/>
          <p:cNvSpPr/>
          <p:nvPr/>
        </p:nvSpPr>
        <p:spPr>
          <a:xfrm>
            <a:off x="2160270" y="2738940"/>
            <a:ext cx="4885581" cy="1784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61793" y="1278947"/>
            <a:ext cx="229949" cy="234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4769" y="1612903"/>
            <a:ext cx="273099" cy="2408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40218" y="1921996"/>
            <a:ext cx="273099" cy="234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3839" y="1920643"/>
            <a:ext cx="229949" cy="237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17167" y="2241613"/>
            <a:ext cx="273099" cy="2424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3356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Transition</a:t>
            </a:r>
            <a:r>
              <a:rPr spc="-95" dirty="0"/>
              <a:t> </a:t>
            </a:r>
            <a:r>
              <a:rPr spc="-5" dirty="0"/>
              <a:t>Probability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176351"/>
            <a:ext cx="6506209" cy="654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  <a:tab pos="3510915" algn="l"/>
                <a:tab pos="490728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Probability 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reaching state	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reward	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by taking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action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Fully describes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dynamics of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 finite</a:t>
            </a:r>
            <a:r>
              <a:rPr sz="1800" b="1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MDP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8880" y="1216356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248" y="3073727"/>
            <a:ext cx="524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lang="en-US" sz="1800" spc="-5" dirty="0">
                <a:solidFill>
                  <a:srgbClr val="595959"/>
                </a:solidFill>
                <a:latin typeface="Arial"/>
                <a:cs typeface="Arial"/>
              </a:rPr>
              <a:t>infer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other properties of the</a:t>
            </a:r>
            <a:r>
              <a:rPr sz="18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environment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0185" y="2138645"/>
            <a:ext cx="7563609" cy="36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4" y="3793767"/>
            <a:ext cx="8697932" cy="356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19483" y="1319887"/>
            <a:ext cx="119049" cy="1450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63492" y="1258157"/>
            <a:ext cx="163524" cy="207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20139" y="1325822"/>
            <a:ext cx="119049" cy="133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39185" y="1325822"/>
            <a:ext cx="133224" cy="133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004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Expected</a:t>
            </a:r>
            <a:r>
              <a:rPr spc="-85" dirty="0"/>
              <a:t> </a:t>
            </a:r>
            <a:r>
              <a:rPr spc="-5" dirty="0"/>
              <a:t>Rewards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216356"/>
            <a:ext cx="3701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Expected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reward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of taking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31195" y="1216356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248" y="2759402"/>
            <a:ext cx="397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Expected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reward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of arriving in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9545" y="2759402"/>
            <a:ext cx="161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by taking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4735" y="2759402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1961" y="1698896"/>
            <a:ext cx="8440045" cy="729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7049" y="3346618"/>
            <a:ext cx="8589907" cy="823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98963" y="1326837"/>
            <a:ext cx="119049" cy="145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00166" y="1332772"/>
            <a:ext cx="133224" cy="133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93459" y="2881169"/>
            <a:ext cx="119049" cy="145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24536" y="2887094"/>
            <a:ext cx="133224" cy="133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44540" y="2783844"/>
            <a:ext cx="190974" cy="242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092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Recycling Robot</a:t>
            </a:r>
            <a:r>
              <a:rPr spc="-90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200150"/>
            <a:ext cx="5210160" cy="2215349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States: Battery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status (high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low)</a:t>
            </a:r>
            <a:endParaRPr sz="18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Actions</a:t>
            </a:r>
            <a:endParaRPr sz="18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Search: High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reward.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Battery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status can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be lowered or</a:t>
            </a:r>
            <a:r>
              <a:rPr sz="1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depleted.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Wait: Low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reward.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Battery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status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does not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change.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Recharge: No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reward.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Battery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status changed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high.</a:t>
            </a:r>
            <a:endParaRPr sz="14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If battery is depleted,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-3 reward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battery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status changed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high.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32109" y="590550"/>
            <a:ext cx="3458592" cy="1826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C62944-5792-403C-981C-3CB290643DB0}"/>
              </a:ext>
            </a:extLst>
          </p:cNvPr>
          <p:cNvSpPr txBox="1">
            <a:spLocks/>
          </p:cNvSpPr>
          <p:nvPr/>
        </p:nvSpPr>
        <p:spPr>
          <a:xfrm>
            <a:off x="457200" y="3659704"/>
            <a:ext cx="26663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5"/>
              <a:t>Transition</a:t>
            </a:r>
            <a:r>
              <a:rPr lang="en-US" kern="0" spc="-95"/>
              <a:t> </a:t>
            </a:r>
            <a:r>
              <a:rPr lang="en-US" kern="0" spc="-5"/>
              <a:t>Graph</a:t>
            </a:r>
            <a:endParaRPr lang="en-US" kern="0" spc="-5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4CF6C8B-1741-40A0-963C-D63C70721AEA}"/>
              </a:ext>
            </a:extLst>
          </p:cNvPr>
          <p:cNvSpPr txBox="1"/>
          <p:nvPr/>
        </p:nvSpPr>
        <p:spPr>
          <a:xfrm>
            <a:off x="253279" y="4248150"/>
            <a:ext cx="422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Graphical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summary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MDP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dynamics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727E7E4-C8BD-43DC-996B-993D3FA9F1AB}"/>
              </a:ext>
            </a:extLst>
          </p:cNvPr>
          <p:cNvSpPr/>
          <p:nvPr/>
        </p:nvSpPr>
        <p:spPr>
          <a:xfrm>
            <a:off x="5486400" y="2858314"/>
            <a:ext cx="3104820" cy="2045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C1F41-04F9-488C-AA09-9AFF367CC566}"/>
              </a:ext>
            </a:extLst>
          </p:cNvPr>
          <p:cNvSpPr txBox="1"/>
          <p:nvPr/>
        </p:nvSpPr>
        <p:spPr>
          <a:xfrm>
            <a:off x="5486400" y="2370951"/>
            <a:ext cx="32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Transition Probabilities &amp; Expected Rewards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BEA8F-D202-4ECA-ABEE-AA93D913580D}"/>
              </a:ext>
            </a:extLst>
          </p:cNvPr>
          <p:cNvSpPr txBox="1"/>
          <p:nvPr/>
        </p:nvSpPr>
        <p:spPr>
          <a:xfrm>
            <a:off x="6420861" y="4903644"/>
            <a:ext cx="21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Transition Graph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0348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3.2 </a:t>
            </a:r>
            <a:r>
              <a:rPr spc="-5" dirty="0"/>
              <a:t>Designing</a:t>
            </a:r>
            <a:r>
              <a:rPr spc="-85" dirty="0"/>
              <a:t> </a:t>
            </a:r>
            <a:r>
              <a:rPr spc="-5" dirty="0"/>
              <a:t>Rewards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162309"/>
            <a:ext cx="7032625" cy="91630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Reward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hypothesis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Goals and purposes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represented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by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maximization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cumulative</a:t>
            </a:r>
            <a:r>
              <a:rPr sz="14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reward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Tell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what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want to achieve, not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16916" y="4281554"/>
            <a:ext cx="1254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+1 for each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box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2487" y="2411445"/>
            <a:ext cx="1804196" cy="1804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81413" y="4281554"/>
            <a:ext cx="11772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2384" marR="5080" indent="-2032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Proportional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  forward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69892" y="2411445"/>
            <a:ext cx="1804196" cy="1804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7298" y="2411445"/>
            <a:ext cx="1804196" cy="1804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01573" y="4281554"/>
            <a:ext cx="794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Always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2032</TotalTime>
  <Words>1056</Words>
  <Application>Microsoft Office PowerPoint</Application>
  <PresentationFormat>On-screen Show (16:9)</PresentationFormat>
  <Paragraphs>173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CMR10</vt:lpstr>
      <vt:lpstr>Office Theme</vt:lpstr>
      <vt:lpstr>Chapter 3  Finite Markov Decision Processes</vt:lpstr>
      <vt:lpstr>Markov Decision Process (MDP)</vt:lpstr>
      <vt:lpstr>Agent</vt:lpstr>
      <vt:lpstr>3.1 Agent-Environment Boundary</vt:lpstr>
      <vt:lpstr>Agent-Environment Interactions</vt:lpstr>
      <vt:lpstr>Transition Probability</vt:lpstr>
      <vt:lpstr>Expected Rewards</vt:lpstr>
      <vt:lpstr>Recycling Robot Example</vt:lpstr>
      <vt:lpstr>3.2 Designing Rewards</vt:lpstr>
      <vt:lpstr>3.3 Episodic Tasks</vt:lpstr>
      <vt:lpstr>Continuing Tasks</vt:lpstr>
      <vt:lpstr>Pole-Balancing Example</vt:lpstr>
      <vt:lpstr>3.4 Unified Notation for Return</vt:lpstr>
      <vt:lpstr>3.5 Policy</vt:lpstr>
      <vt:lpstr>State-value function for policy </vt:lpstr>
      <vt:lpstr>PowerPoint Presentation</vt:lpstr>
      <vt:lpstr>Bellman Equation</vt:lpstr>
      <vt:lpstr>3.6 Optimal Policies</vt:lpstr>
      <vt:lpstr>Bellman Optimality Equation</vt:lpstr>
      <vt:lpstr>Solving Bellman Optimality Equation</vt:lpstr>
      <vt:lpstr>3.7 Approximation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 Finite Markov Decision Processes</dc:title>
  <cp:lastModifiedBy>felipe valdez</cp:lastModifiedBy>
  <cp:revision>51</cp:revision>
  <dcterms:created xsi:type="dcterms:W3CDTF">2019-12-08T23:21:26Z</dcterms:created>
  <dcterms:modified xsi:type="dcterms:W3CDTF">2020-01-13T05:24:35Z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2019-12-08T00:00:00Z</vt:filetime>
  </property>
  <property fmtid="{D5CDD505-2E9C-101B-9397-08002B2CF9AE}" pid="3" name="Creator">
    <vt:lpwstr>Google</vt:lpwstr>
  </property>
  <property fmtid="{D5CDD505-2E9C-101B-9397-08002B2CF9AE}" pid="4" name="LastSaved">
    <vt:filetime>2019-12-08T00:00:00Z</vt:filetime>
  </property>
</Properties>
</file>